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5"/>
  </p:notesMasterIdLst>
  <p:handoutMasterIdLst>
    <p:handoutMasterId r:id="rId26"/>
  </p:handoutMasterIdLst>
  <p:sldIdLst>
    <p:sldId id="257" r:id="rId2"/>
    <p:sldId id="258" r:id="rId3"/>
    <p:sldId id="259" r:id="rId4"/>
    <p:sldId id="260" r:id="rId5"/>
    <p:sldId id="261" r:id="rId6"/>
    <p:sldId id="276" r:id="rId7"/>
    <p:sldId id="277" r:id="rId8"/>
    <p:sldId id="264" r:id="rId9"/>
    <p:sldId id="265" r:id="rId10"/>
    <p:sldId id="266" r:id="rId11"/>
    <p:sldId id="278" r:id="rId12"/>
    <p:sldId id="279" r:id="rId13"/>
    <p:sldId id="280" r:id="rId14"/>
    <p:sldId id="262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x="12188825" cy="6858000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864" userDrawn="1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  <p15:guide id="7" pos="717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 userDrawn="1">
          <p15:clr>
            <a:srgbClr val="A4A3A4"/>
          </p15:clr>
        </p15:guide>
        <p15:guide id="2" pos="2189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ABFCF23-3B69-468F-B69F-88F6DE6A72F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75630" autoAdjust="0"/>
  </p:normalViewPr>
  <p:slideViewPr>
    <p:cSldViewPr showGuides="1">
      <p:cViewPr varScale="1">
        <p:scale>
          <a:sx n="86" d="100"/>
          <a:sy n="86" d="100"/>
        </p:scale>
        <p:origin x="1440" y="96"/>
      </p:cViewPr>
      <p:guideLst>
        <p:guide orient="horz" pos="2160"/>
        <p:guide orient="horz" pos="1008"/>
        <p:guide orient="horz" pos="3888"/>
        <p:guide orient="horz" pos="864"/>
        <p:guide pos="3839"/>
        <p:guide pos="1007"/>
        <p:guide pos="7173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2562" y="96"/>
      </p:cViewPr>
      <p:guideLst>
        <p:guide orient="horz" pos="2909"/>
        <p:guide pos="218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6875" y="692150"/>
            <a:ext cx="61563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</p:spPr>
        <p:txBody>
          <a:bodyPr vert="horz" lIns="92492" tIns="46246" rIns="92492" bIns="4624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576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662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71C515-EE54-0F46-1325-59E6E1094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C9128F-8EE0-B71A-E6B5-01E18328A9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AE50A7-6532-C47D-1F18-6A56C44F01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B815A7-D7F3-446C-E8FD-9AEC505B1E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08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0D8B9-F7A4-B376-B537-B5E509FEA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A85520-C851-90E5-D881-08AD417268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019B0C-EFD8-1DD0-0C44-11CDBF92C6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8F1F20-6611-90BF-2EBE-3EBD9805AC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1076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B0535-61F4-AC1E-D4C2-331926A5C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3079C6-A7FB-9A1D-B324-3C974742FE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29E114-7ED4-9DAA-A031-4E53E85BEB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90783-71BB-B64E-8B86-C1CD8C6E6D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6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414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565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402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1390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524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159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832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444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084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1017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04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767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77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145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287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7CDCA-F9D8-2EF6-4467-6813E6E90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573925-7548-AF44-16F7-6390B32A9C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4D3F03-94F6-B8ED-A9E5-D974EFDB88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833AD6-6D21-2D4E-5D69-8A4EEFB8F4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51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06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221E5-7225-48EB-A4EE-420E7BFCF70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379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ltGray">
      <p:bgPr>
        <a:gradFill rotWithShape="1">
          <a:gsLst>
            <a:gs pos="0">
              <a:schemeClr val="tx2">
                <a:lumMod val="20000"/>
                <a:lumOff val="80000"/>
              </a:schemeClr>
            </a:gs>
            <a:gs pos="90000">
              <a:schemeClr val="tx2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699025" y="6356351"/>
            <a:ext cx="1218883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0BBE6BF-C811-45BB-8BA9-22EFF2B83FFA}" type="datetime1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114708" y="6356351"/>
            <a:ext cx="397406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85571" y="6356351"/>
            <a:ext cx="6094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5" name="Picture 2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0" y="0"/>
            <a:ext cx="18034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Rectangle 35"/>
          <p:cNvSpPr/>
          <p:nvPr userDrawn="1"/>
        </p:nvSpPr>
        <p:spPr>
          <a:xfrm>
            <a:off x="11892563" y="0"/>
            <a:ext cx="304721" cy="6858000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301147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41C5-B5F2-469F-BA25-292CFCDAF6E0}" type="datetime1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D85FE-5443-4629-8A1C-6F6EA57CBD60}" type="datetime1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1885691" y="0"/>
            <a:ext cx="304721" cy="6858000"/>
          </a:xfrm>
          <a:prstGeom prst="rect">
            <a:avLst/>
          </a:prstGeom>
          <a:solidFill>
            <a:schemeClr val="tx2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848637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9362CC-4597-4E8E-AFE5-237B3DA1FF07}" type="datetime1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9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9454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19454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1F63988-78D4-46C4-B808-1786C6A42859}" type="datetime1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0" y="0"/>
            <a:ext cx="18034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/>
          <p:cNvSpPr/>
          <p:nvPr/>
        </p:nvSpPr>
        <p:spPr>
          <a:xfrm>
            <a:off x="11892563" y="0"/>
            <a:ext cx="304721" cy="6858000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312873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935496" y="1600200"/>
            <a:ext cx="4572000" cy="4572000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824328" y="1600200"/>
            <a:ext cx="4572000" cy="4572000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482C1EE-CCC0-4F27-8918-BF938AC1419F}" type="datetime1">
              <a:rPr lang="en-US" smtClean="0"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845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3413" y="177800"/>
            <a:ext cx="9472824" cy="1239837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6615" y="1499616"/>
            <a:ext cx="4572000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936615" y="2514706"/>
            <a:ext cx="4572000" cy="3657493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24328" y="1499616"/>
            <a:ext cx="4572000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824328" y="2514600"/>
            <a:ext cx="4572000" cy="365556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9A0C48B-9D86-4C33-9BD3-2929B1D74E3D}" type="datetime1">
              <a:rPr lang="en-US" smtClean="0"/>
              <a:t>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964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87B711C-F9D6-42CE-B848-D107B7756573}" type="datetime1">
              <a:rPr lang="en-US" smtClean="0"/>
              <a:t>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2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2"/>
          <p:cNvSpPr>
            <a:spLocks noGrp="1"/>
          </p:cNvSpPr>
          <p:nvPr>
            <p:ph type="dt" sz="half" idx="10"/>
          </p:nvPr>
        </p:nvSpPr>
        <p:spPr>
          <a:xfrm>
            <a:off x="5180250" y="6356351"/>
            <a:ext cx="1218883" cy="365125"/>
          </a:xfrm>
        </p:spPr>
        <p:txBody>
          <a:bodyPr/>
          <a:lstStyle/>
          <a:p>
            <a:fld id="{4C1EAC44-87EE-4E25-9BCB-D1B8F4FDD9D1}" type="datetime1">
              <a:rPr lang="en-US" smtClean="0"/>
              <a:t>1/3/2025</a:t>
            </a:fld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595933" y="6356351"/>
            <a:ext cx="3974065" cy="365125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766796" y="6356351"/>
            <a:ext cx="609441" cy="365125"/>
          </a:xfrm>
        </p:spPr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28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68E44B9-3FFE-4574-9630-3E5A6F960186}" type="datetime1">
              <a:rPr lang="en-US" smtClean="0"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884104" y="0"/>
            <a:ext cx="30472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347639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F492-7803-4716-B969-A5873965FF8A}" type="datetime1">
              <a:rPr lang="en-US" smtClean="0"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884104" y="0"/>
            <a:ext cx="30472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256456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tx2">
                <a:lumMod val="20000"/>
                <a:lumOff val="80000"/>
              </a:schemeClr>
            </a:gs>
            <a:gs pos="90000">
              <a:schemeClr val="tx2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3413" y="177800"/>
            <a:ext cx="9472824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3413" y="1600200"/>
            <a:ext cx="947282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fld id="{FD004168-AADC-4457-9784-543656FEE4FC}" type="datetime1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885691" y="0"/>
            <a:ext cx="304721" cy="6858000"/>
          </a:xfrm>
          <a:prstGeom prst="rect">
            <a:avLst/>
          </a:prstGeom>
          <a:solidFill>
            <a:schemeClr val="tx2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pic>
        <p:nvPicPr>
          <p:cNvPr id="46" name="Picture 2"/>
          <p:cNvPicPr>
            <a:picLocks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0" y="0"/>
            <a:ext cx="18034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1518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39" userDrawn="1">
          <p15:clr>
            <a:srgbClr val="F26B43"/>
          </p15:clr>
        </p15:guide>
        <p15:guide id="2" pos="1199" userDrawn="1">
          <p15:clr>
            <a:srgbClr val="F26B43"/>
          </p15:clr>
        </p15:guide>
        <p15:guide id="3" pos="71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0.jpe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>
                <a:latin typeface="Comic Sans MS" panose="030F0702030302020204" pitchFamily="66" charset="0"/>
              </a:rPr>
              <a:t>The Child with a Communicable Disease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Comic Sans MS" panose="030F0702030302020204" pitchFamily="66" charset="0"/>
              </a:rPr>
              <a:t>Chapter 32</a:t>
            </a:r>
          </a:p>
          <a:p>
            <a:r>
              <a:rPr lang="en-US" sz="3600" dirty="0">
                <a:latin typeface="Comic Sans MS" panose="030F0702030302020204" pitchFamily="66" charset="0"/>
              </a:rPr>
              <a:t>Niomi Quinteros BSN, RN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14A7F3C-DEEF-4F4D-B370-70E8FEBCAA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59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035"/>
    </mc:Choice>
    <mc:Fallback xmlns="">
      <p:transition advTm="7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0974261-38AE-EFA6-B77C-1E988F366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413" y="177800"/>
            <a:ext cx="9472824" cy="1239837"/>
          </a:xfrm>
        </p:spPr>
        <p:txBody>
          <a:bodyPr anchor="b"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Hepatitis B</a:t>
            </a:r>
            <a:br>
              <a:rPr lang="en-US" altLang="en-US" b="1" dirty="0"/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4B8F5A-059D-2C7B-C1CD-1E3D13D4B2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35496" y="1143000"/>
            <a:ext cx="4572000" cy="55372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en-US" sz="2000" b="1" dirty="0">
                <a:latin typeface="Comic Sans MS" panose="030F0702030302020204" pitchFamily="66" charset="0"/>
              </a:rPr>
              <a:t>Signs and Symptoms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Fever, abdominal pain, headache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Anorexia, malaise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Jaundice, dark urine, chalklike stools</a:t>
            </a:r>
          </a:p>
          <a:p>
            <a:pPr marL="0" indent="0">
              <a:buNone/>
            </a:pPr>
            <a:r>
              <a:rPr lang="en-US" altLang="en-US" sz="2000" b="1" dirty="0">
                <a:latin typeface="Comic Sans MS" panose="030F0702030302020204" pitchFamily="66" charset="0"/>
              </a:rPr>
              <a:t>How long Contagious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If the disease is active</a:t>
            </a:r>
          </a:p>
          <a:p>
            <a:pPr marL="0" indent="0">
              <a:buNone/>
            </a:pPr>
            <a:r>
              <a:rPr lang="en-US" altLang="en-US" sz="2000" b="1" dirty="0">
                <a:latin typeface="Comic Sans MS" panose="030F0702030302020204" pitchFamily="66" charset="0"/>
              </a:rPr>
              <a:t>Prevention/Treatment/Nursing Interventions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Hepatitis B Vaccine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Interferon or transcriptase inhibitor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Prevent contact with blood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Hepatitis B vaccine- First dose within 12 hours of birth</a:t>
            </a:r>
          </a:p>
          <a:p>
            <a:endParaRPr lang="en-US" sz="2000" dirty="0"/>
          </a:p>
        </p:txBody>
      </p:sp>
      <p:pic>
        <p:nvPicPr>
          <p:cNvPr id="7" name="Picture 4" descr="The liver of a baby stock illustration. Illustration of detoxification -  38958481">
            <a:extLst>
              <a:ext uri="{FF2B5EF4-FFF2-40B4-BE49-F238E27FC236}">
                <a16:creationId xmlns:a16="http://schemas.microsoft.com/office/drawing/2014/main" id="{0B24FC87-D1AC-2832-DD6C-679EBF9A9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95828" y="1600200"/>
            <a:ext cx="3429000" cy="4572000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89D7645-8E6D-4993-A413-4DF943B578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77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1317"/>
    </mc:Choice>
    <mc:Fallback xmlns="">
      <p:transition advTm="91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BCF0B2-022F-D7C1-38EA-41B14802A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A11BFFA-DD68-67B4-1227-FE8DFA1EE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413" y="177800"/>
            <a:ext cx="9472824" cy="1239837"/>
          </a:xfrm>
        </p:spPr>
        <p:txBody>
          <a:bodyPr anchor="b"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Lyme Disease</a:t>
            </a:r>
            <a:br>
              <a:rPr lang="en-US" altLang="en-US" b="1" dirty="0"/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414F22-9AE9-6366-8515-CD94C67F66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35496" y="1143000"/>
            <a:ext cx="4572000" cy="55372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en-US" sz="1800" b="1" dirty="0">
                <a:latin typeface="Comic Sans MS" panose="030F0702030302020204" pitchFamily="66" charset="0"/>
              </a:rPr>
              <a:t>Signs and Symptoms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Fever, arthralgia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Macule with raised border and clear center. May burn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Can lead to heart and neurological involvement</a:t>
            </a:r>
          </a:p>
          <a:p>
            <a:pPr marL="0" indent="0">
              <a:buNone/>
            </a:pPr>
            <a:r>
              <a:rPr lang="en-US" altLang="en-US" sz="1800" b="1" dirty="0">
                <a:latin typeface="Comic Sans MS" panose="030F0702030302020204" pitchFamily="66" charset="0"/>
              </a:rPr>
              <a:t>How long Contagious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Only spread by infected tick</a:t>
            </a:r>
          </a:p>
          <a:p>
            <a:pPr marL="0" indent="0">
              <a:buNone/>
            </a:pPr>
            <a:r>
              <a:rPr lang="en-US" altLang="en-US" sz="1800" b="1" dirty="0">
                <a:latin typeface="Comic Sans MS" panose="030F0702030302020204" pitchFamily="66" charset="0"/>
              </a:rPr>
              <a:t>Prevention/Treatment/Nursing Interventions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Wear protective clothing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Amoxicillin or Doxycycline (Avoid sunlight)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Standard Precautions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Insect repellant containing DEET</a:t>
            </a:r>
          </a:p>
          <a:p>
            <a:endParaRPr lang="en-US" altLang="en-US" sz="1800" dirty="0">
              <a:latin typeface="Comic Sans MS" panose="030F0702030302020204" pitchFamily="66" charset="0"/>
            </a:endParaRPr>
          </a:p>
          <a:p>
            <a:endParaRPr lang="en-US" sz="1500" dirty="0"/>
          </a:p>
        </p:txBody>
      </p:sp>
      <p:pic>
        <p:nvPicPr>
          <p:cNvPr id="3074" name="Picture 2" descr="Lyme Disease: Symptoms, Testing, and Treatment">
            <a:extLst>
              <a:ext uri="{FF2B5EF4-FFF2-40B4-BE49-F238E27FC236}">
                <a16:creationId xmlns:a16="http://schemas.microsoft.com/office/drawing/2014/main" id="{1CF69981-FA3C-8F53-A828-409FDFA24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5" r="15994" b="-2"/>
          <a:stretch/>
        </p:blipFill>
        <p:spPr bwMode="auto">
          <a:xfrm>
            <a:off x="6824328" y="1600200"/>
            <a:ext cx="4572000" cy="45720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C556D54-C480-4885-8C45-FB1F8709C6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19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8935"/>
    </mc:Choice>
    <mc:Fallback xmlns="">
      <p:transition advTm="58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96335-1916-87B9-D8EE-C8FC081B5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9060BF-CA5E-F126-B1B3-54BA424F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413" y="177800"/>
            <a:ext cx="9472824" cy="1239837"/>
          </a:xfrm>
        </p:spPr>
        <p:txBody>
          <a:bodyPr anchor="b"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Tuberculosis</a:t>
            </a:r>
            <a:br>
              <a:rPr lang="en-US" altLang="en-US" b="1" dirty="0"/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65667D-12FF-960E-1FEA-CBB778E4BC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35496" y="1143000"/>
            <a:ext cx="4572000" cy="553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1800" b="1" dirty="0">
                <a:latin typeface="Comic Sans MS" panose="030F0702030302020204" pitchFamily="66" charset="0"/>
              </a:rPr>
              <a:t>Signs and Symptoms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Low-grade fever, malaise, cough, night sweats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Anorexia and weight loss</a:t>
            </a:r>
          </a:p>
          <a:p>
            <a:pPr marL="0" indent="0">
              <a:buNone/>
            </a:pPr>
            <a:r>
              <a:rPr lang="en-US" altLang="en-US" sz="1800" b="1" dirty="0">
                <a:latin typeface="Comic Sans MS" panose="030F0702030302020204" pitchFamily="66" charset="0"/>
              </a:rPr>
              <a:t>How long Contagious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2-10 weeks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After treatment has started will need medical clearance to return to daycare</a:t>
            </a:r>
          </a:p>
          <a:p>
            <a:pPr marL="0" indent="0">
              <a:buNone/>
            </a:pPr>
            <a:r>
              <a:rPr lang="en-US" altLang="en-US" sz="1800" b="1" dirty="0">
                <a:latin typeface="Comic Sans MS" panose="030F0702030302020204" pitchFamily="66" charset="0"/>
              </a:rPr>
              <a:t>Prevention/Treatment/Nursing Interventions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Isoniazid (NH), Rifampin, and Pyrazinamide (PZA) for several months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Airborne isolation precautions</a:t>
            </a:r>
          </a:p>
          <a:p>
            <a:r>
              <a:rPr lang="en-US" altLang="en-US" sz="1800" dirty="0">
                <a:latin typeface="Comic Sans MS" panose="030F0702030302020204" pitchFamily="66" charset="0"/>
              </a:rPr>
              <a:t>Identify contacts</a:t>
            </a:r>
          </a:p>
          <a:p>
            <a:endParaRPr lang="en-US" altLang="en-US" sz="1800" dirty="0">
              <a:latin typeface="Comic Sans MS" panose="030F0702030302020204" pitchFamily="66" charset="0"/>
            </a:endParaRPr>
          </a:p>
          <a:p>
            <a:endParaRPr lang="en-US" sz="1500" dirty="0"/>
          </a:p>
        </p:txBody>
      </p:sp>
      <p:pic>
        <p:nvPicPr>
          <p:cNvPr id="4098" name="Picture 2" descr="Tuberculosis - Centre for Lung Health">
            <a:extLst>
              <a:ext uri="{FF2B5EF4-FFF2-40B4-BE49-F238E27FC236}">
                <a16:creationId xmlns:a16="http://schemas.microsoft.com/office/drawing/2014/main" id="{BF5C8CC7-A5E9-D296-C4AD-AD5049E78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147" y="1109870"/>
            <a:ext cx="428625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860AA1D-1359-44DC-941D-000EBFBAC4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53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5796"/>
    </mc:Choice>
    <mc:Fallback xmlns="">
      <p:transition advTm="55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8D2D0-6DF6-4EA6-B31D-86781B4E7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0195C9-C18B-3F59-252D-B041ABDAE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413" y="177800"/>
            <a:ext cx="9472824" cy="1239837"/>
          </a:xfrm>
        </p:spPr>
        <p:txBody>
          <a:bodyPr anchor="b"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Scarlet Fever</a:t>
            </a:r>
            <a:br>
              <a:rPr lang="en-US" altLang="en-US" b="1" dirty="0"/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64FFC2-7EB1-00FF-3409-0C203F65B8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35496" y="1143000"/>
            <a:ext cx="4572000" cy="553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000" b="1" dirty="0">
                <a:latin typeface="Comic Sans MS" panose="030F0702030302020204" pitchFamily="66" charset="0"/>
              </a:rPr>
              <a:t>Signs and Symptoms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Tachycardia, strawberry tongue, pinpoint rash, circumoral pallor, desquamation</a:t>
            </a:r>
          </a:p>
          <a:p>
            <a:pPr marL="0" indent="0">
              <a:buNone/>
            </a:pPr>
            <a:r>
              <a:rPr lang="en-US" altLang="en-US" sz="2000" b="1" dirty="0">
                <a:latin typeface="Comic Sans MS" panose="030F0702030302020204" pitchFamily="66" charset="0"/>
              </a:rPr>
              <a:t>How long Contagious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2-5 days</a:t>
            </a:r>
          </a:p>
          <a:p>
            <a:pPr marL="0" indent="0">
              <a:buNone/>
            </a:pPr>
            <a:r>
              <a:rPr lang="en-US" altLang="en-US" sz="2000" b="1" dirty="0">
                <a:latin typeface="Comic Sans MS" panose="030F0702030302020204" pitchFamily="66" charset="0"/>
              </a:rPr>
              <a:t>Prevention/Treatment/Nursing Interventions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PCN for 10 days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Bed rest and quiet activities </a:t>
            </a:r>
          </a:p>
          <a:p>
            <a:r>
              <a:rPr lang="en-US" altLang="en-US" sz="2000" dirty="0">
                <a:latin typeface="Comic Sans MS" panose="030F0702030302020204" pitchFamily="66" charset="0"/>
              </a:rPr>
              <a:t>Teaching regarding prevention of streptococcal infection</a:t>
            </a:r>
          </a:p>
          <a:p>
            <a:endParaRPr lang="en-US" altLang="en-US" sz="1800" dirty="0">
              <a:latin typeface="Comic Sans MS" panose="030F0702030302020204" pitchFamily="66" charset="0"/>
            </a:endParaRPr>
          </a:p>
          <a:p>
            <a:endParaRPr lang="en-US" sz="1500" dirty="0"/>
          </a:p>
        </p:txBody>
      </p:sp>
      <p:pic>
        <p:nvPicPr>
          <p:cNvPr id="5122" name="Picture 2" descr="Infectious diseases: Scarlet fever | GPonline">
            <a:extLst>
              <a:ext uri="{FF2B5EF4-FFF2-40B4-BE49-F238E27FC236}">
                <a16:creationId xmlns:a16="http://schemas.microsoft.com/office/drawing/2014/main" id="{526546E1-7FF0-1797-5AEA-5C3674212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9579" y="1417637"/>
            <a:ext cx="5256213" cy="351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B9D57D1-CC10-4431-9C66-F9FF27B0A9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3725"/>
    </mc:Choice>
    <mc:Fallback xmlns="">
      <p:transition advTm="53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A2D0E1-488D-27DD-F0D4-D252DA883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Comic Sans MS" panose="030F0702030302020204" pitchFamily="66" charset="0"/>
              </a:rPr>
              <a:t>Pediatric Immunization Schedule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A0CAA95-8CF3-8795-DF44-8B8DCCED52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6295979"/>
              </p:ext>
            </p:extLst>
          </p:nvPr>
        </p:nvGraphicFramePr>
        <p:xfrm>
          <a:off x="2831250" y="1627934"/>
          <a:ext cx="7606561" cy="523006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591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13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13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13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25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25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0823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0582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Birth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2 months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4 months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6 months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12-15 months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4-6 years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11-12 years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85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Hep B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DTap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DTap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DTap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MMR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Varicella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Tdap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94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Rotavirus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Rotavirus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Rotavirus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 Hep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HPV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93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DTap</a:t>
                      </a:r>
                      <a:r>
                        <a:rPr lang="en-US" sz="1800" dirty="0">
                          <a:effectLst/>
                        </a:rPr>
                        <a:t> (15)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DTap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Meningococcal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85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Hib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Hib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Hib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IPV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85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IPV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IPV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IPV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Hib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MMR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85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PCV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PCV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PCV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PCV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85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Hep B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Hep B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Varicella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40" marR="5114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848288D-6113-4AA9-8044-20F577E5F6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5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86164"/>
    </mc:Choice>
    <mc:Fallback xmlns="">
      <p:transition advTm="1861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1C2477-7A42-3D39-E6D3-4480CDAEA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Types of Immunity</a:t>
            </a:r>
            <a:endParaRPr lang="en-US" sz="44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01321D-3D09-E8C6-6C39-94E8F6EDE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" indent="-9144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Natural </a:t>
            </a:r>
          </a:p>
          <a:p>
            <a:pPr marL="91440" indent="-9144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Acquired</a:t>
            </a:r>
          </a:p>
          <a:p>
            <a:pPr marL="91440" indent="-9144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Active </a:t>
            </a:r>
          </a:p>
          <a:p>
            <a:pPr marL="91440" indent="-9144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Passive</a:t>
            </a:r>
          </a:p>
          <a:p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862DBDC-70E3-433A-8521-600E9BD62C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91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2162"/>
    </mc:Choice>
    <mc:Fallback xmlns="">
      <p:transition advTm="72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42BE7-A2E5-0C4C-4A66-150079610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Worldwide Immunization Programs</a:t>
            </a:r>
            <a:endParaRPr lang="en-US" sz="44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0157E-DF7A-C3F3-4370-675B950A8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dirty="0">
                <a:latin typeface="Comic Sans MS" panose="030F0702030302020204" pitchFamily="66" charset="0"/>
              </a:rPr>
              <a:t>Healthy People 2030 Framework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dirty="0">
                <a:latin typeface="Comic Sans MS" panose="030F0702030302020204" pitchFamily="66" charset="0"/>
              </a:rPr>
              <a:t>The goal for 2030 is to have 95% of all children in the U.S. immunized against childhood communicable diseases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2800" dirty="0">
                <a:latin typeface="Comic Sans MS" panose="030F0702030302020204" pitchFamily="66" charset="0"/>
              </a:rPr>
              <a:t>Increase education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2800" dirty="0">
                <a:latin typeface="Comic Sans MS" panose="030F0702030302020204" pitchFamily="66" charset="0"/>
              </a:rPr>
              <a:t>Accessibility to health clinics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2800" dirty="0">
                <a:latin typeface="Comic Sans MS" panose="030F0702030302020204" pitchFamily="66" charset="0"/>
              </a:rPr>
              <a:t>Reduce the cost of immunizations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2800" dirty="0">
                <a:latin typeface="Comic Sans MS" panose="030F0702030302020204" pitchFamily="66" charset="0"/>
              </a:rPr>
              <a:t>Follow-up and track immunizations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2800" dirty="0">
                <a:latin typeface="Comic Sans MS" panose="030F0702030302020204" pitchFamily="66" charset="0"/>
              </a:rPr>
              <a:t>CDC provides advice concerning vaccinations needed when traveling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BD318F9-A84C-4E10-91F6-9DA01FED35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91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8407"/>
    </mc:Choice>
    <mc:Fallback xmlns="">
      <p:transition advTm="48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D1C06-B084-D010-2D33-607D80119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Vaccines</a:t>
            </a:r>
            <a:endParaRPr lang="en-US" sz="44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A6295-3245-8912-AA6C-1CA34C4A4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Multiple doses at predetermined intervals may be needed to achieve an immunity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Used to prevent disease; cannot be used to treat disease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Route of administration 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Proper storage and handling will ensure potency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Table 32.2Types of Immunization Agents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9597252-8AA9-460F-881C-45BF24B41A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44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5045"/>
    </mc:Choice>
    <mc:Fallback xmlns="">
      <p:transition advTm="175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F3FD9-93E1-67D3-A32D-9C1D28A1D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mic Sans MS" panose="030F0702030302020204" pitchFamily="66" charset="0"/>
              </a:rPr>
              <a:t>Allergies and Toxicities</a:t>
            </a:r>
            <a:endParaRPr lang="en-US" sz="44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27908-3117-0F67-918C-76F11A1F2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Epinephrine should be available in units where immunizations are given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Child should be observed for 20 minutes after immunization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solidFill>
                  <a:srgbClr val="FF0000"/>
                </a:solidFill>
                <a:latin typeface="Comic Sans MS" panose="030F0702030302020204" pitchFamily="66" charset="0"/>
              </a:rPr>
              <a:t>Do not administer vaccine if the patient is allergic to 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Baker’s yeast: avoid recombinant hepatitis B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Eggs: Avoid influenza vaccine and MMR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Neomycin: Avoid IPV, MMR, and Varicella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916F5C7-FC07-4718-A860-AB51D7C605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2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875"/>
    </mc:Choice>
    <mc:Fallback xmlns="">
      <p:transition advTm="54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CF673-12B7-9718-7FBE-9BA09FEB8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Contraindications</a:t>
            </a:r>
            <a:endParaRPr lang="en-US" sz="44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45981-F25F-B46B-53C0-44D27A50D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600" dirty="0">
                <a:latin typeface="Comic Sans MS" panose="030F0702030302020204" pitchFamily="66" charset="0"/>
              </a:rPr>
              <a:t>Compromised immune system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600" dirty="0">
                <a:latin typeface="Comic Sans MS" panose="030F0702030302020204" pitchFamily="66" charset="0"/>
              </a:rPr>
              <a:t>Pregnancy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600" dirty="0">
                <a:latin typeface="Comic Sans MS" panose="030F0702030302020204" pitchFamily="66" charset="0"/>
              </a:rPr>
              <a:t>Serious infection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600" dirty="0">
                <a:latin typeface="Comic Sans MS" panose="030F0702030302020204" pitchFamily="66" charset="0"/>
              </a:rPr>
              <a:t>Immunocompromised caregiver in the home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600" dirty="0">
                <a:latin typeface="Comic Sans MS" panose="030F0702030302020204" pitchFamily="66" charset="0"/>
              </a:rPr>
              <a:t>Steroid therapy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600" dirty="0">
                <a:solidFill>
                  <a:srgbClr val="FF0000"/>
                </a:solidFill>
                <a:latin typeface="Comic Sans MS" panose="030F0702030302020204" pitchFamily="66" charset="0"/>
              </a:rPr>
              <a:t>History of very high fever with previous vaccine (over 105 degrees)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AADFA38-5204-4622-ADB7-1404F986EB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26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6147"/>
    </mc:Choice>
    <mc:Fallback xmlns="">
      <p:transition advTm="76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5398C-1DAD-5556-6A78-095E59A89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800" b="1" dirty="0">
                <a:latin typeface="Comic Sans MS" panose="030F0702030302020204" pitchFamily="66" charset="0"/>
              </a:rPr>
              <a:t>Review of Terms</a:t>
            </a:r>
            <a:endParaRPr lang="en-US" sz="4800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B48E0-4D35-0E9F-9F89-13AB27309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>
                <a:latin typeface="Comic Sans MS" panose="030F0702030302020204" pitchFamily="66" charset="0"/>
              </a:rPr>
              <a:t>Communicable disease—can be transmitted from one person to another</a:t>
            </a:r>
          </a:p>
          <a:p>
            <a:pPr eaLnBrk="1" hangingPunct="1"/>
            <a:r>
              <a:rPr lang="en-US" altLang="en-US" sz="2800" dirty="0">
                <a:latin typeface="Comic Sans MS" panose="030F0702030302020204" pitchFamily="66" charset="0"/>
              </a:rPr>
              <a:t>Incubation period—time between exposure to pathogen and onset of clinical symptoms</a:t>
            </a:r>
          </a:p>
          <a:p>
            <a:pPr eaLnBrk="1" hangingPunct="1"/>
            <a:r>
              <a:rPr lang="en-US" altLang="en-US" sz="2800" dirty="0">
                <a:latin typeface="Comic Sans MS" panose="030F0702030302020204" pitchFamily="66" charset="0"/>
              </a:rPr>
              <a:t>Prodromal period—time between earliest symptom and appearance of typical rash or fever</a:t>
            </a:r>
          </a:p>
          <a:p>
            <a:pPr eaLnBrk="1" hangingPunct="1"/>
            <a:r>
              <a:rPr lang="en-US" altLang="en-US" sz="2800" dirty="0">
                <a:latin typeface="Comic Sans MS" panose="030F0702030302020204" pitchFamily="66" charset="0"/>
              </a:rPr>
              <a:t>Vector—an insect or animal that carries and spreads disease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FBB3F13-3531-4E08-A2BE-D1AFE366AE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69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8252"/>
    </mc:Choice>
    <mc:Fallback xmlns="">
      <p:transition advTm="98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941E8-A980-7891-260F-250BA2A9F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Bioterrorism</a:t>
            </a:r>
            <a:endParaRPr lang="en-US" sz="44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C29B3-4D27-1D6A-1147-3B835DD2F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Immature immune systems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Closer to the ground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New drugs not tested in children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Initial observation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Airway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Breathing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Circulation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Mental status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339B458-7BAA-4F97-8621-1B5D922E20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9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5968"/>
    </mc:Choice>
    <mc:Fallback xmlns="">
      <p:transition advTm="759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845CF-2E36-3EFE-199C-773DA10D8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Sexually Transmitted Infections</a:t>
            </a:r>
            <a:endParaRPr lang="en-US" sz="44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B10FF-0806-8988-9722-329360331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Calibri" panose="020F0502020204030204" pitchFamily="34" charset="0"/>
              <a:buNone/>
              <a:defRPr/>
            </a:pPr>
            <a:r>
              <a:rPr lang="en-US" dirty="0">
                <a:latin typeface="Comic Sans MS" panose="030F0702030302020204" pitchFamily="66" charset="0"/>
              </a:rPr>
              <a:t>Infections can be spread through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dirty="0">
                <a:latin typeface="Comic Sans MS" panose="030F0702030302020204" pitchFamily="66" charset="0"/>
              </a:rPr>
              <a:t>Sexual activity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dirty="0">
                <a:latin typeface="Comic Sans MS" panose="030F0702030302020204" pitchFamily="66" charset="0"/>
              </a:rPr>
              <a:t>Pregnant mother to fetus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dirty="0">
                <a:latin typeface="Comic Sans MS" panose="030F0702030302020204" pitchFamily="66" charset="0"/>
              </a:rPr>
              <a:t>Sexual abuse of a child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dirty="0">
                <a:latin typeface="Comic Sans MS" panose="030F0702030302020204" pitchFamily="66" charset="0"/>
              </a:rPr>
              <a:t>Use of contaminated needles or exposure to blood</a:t>
            </a:r>
          </a:p>
          <a:p>
            <a:pPr marL="0" indent="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Calibri" panose="020F0502020204030204" pitchFamily="34" charset="0"/>
              <a:buNone/>
              <a:defRPr/>
            </a:pPr>
            <a:endParaRPr lang="en-US" dirty="0">
              <a:latin typeface="Comic Sans MS" panose="030F0702030302020204" pitchFamily="66" charset="0"/>
            </a:endParaRPr>
          </a:p>
          <a:p>
            <a:pPr marL="0" indent="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Calibri" panose="020F0502020204030204" pitchFamily="34" charset="0"/>
              <a:buNone/>
              <a:defRPr/>
            </a:pPr>
            <a:r>
              <a:rPr lang="en-US" dirty="0">
                <a:latin typeface="Comic Sans MS" panose="030F0702030302020204" pitchFamily="66" charset="0"/>
              </a:rPr>
              <a:t>Nurses are required to report STIs to the local Public Health Department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581D86C-EAD7-4AD5-8C54-F7DE029921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38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6621"/>
    </mc:Choice>
    <mc:Fallback xmlns="">
      <p:transition advTm="106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D8202-B483-B3DF-0388-75E5E4918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HPV</a:t>
            </a:r>
            <a:endParaRPr lang="en-US" sz="60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1121C-1B02-85C6-581B-7BBC21FD9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dirty="0">
                <a:latin typeface="Comic Sans MS" panose="030F0702030302020204" pitchFamily="66" charset="0"/>
              </a:rPr>
              <a:t>Most common STI  - adolescents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2800" dirty="0">
                <a:latin typeface="Comic Sans MS" panose="030F0702030302020204" pitchFamily="66" charset="0"/>
              </a:rPr>
              <a:t>Increases incidence with multiple partners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dirty="0">
                <a:latin typeface="Comic Sans MS" panose="030F0702030302020204" pitchFamily="66" charset="0"/>
              </a:rPr>
              <a:t>Manifestations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2800" dirty="0">
                <a:latin typeface="Comic Sans MS" panose="030F0702030302020204" pitchFamily="66" charset="0"/>
              </a:rPr>
              <a:t>Flesh-colored, cauliflower-shaped warts in the perineal area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dirty="0">
                <a:latin typeface="Comic Sans MS" panose="030F0702030302020204" pitchFamily="66" charset="0"/>
              </a:rPr>
              <a:t>Prevention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Courier New" panose="02070309020205020404" pitchFamily="49" charset="0"/>
              <a:buChar char="o"/>
              <a:defRPr/>
            </a:pPr>
            <a:r>
              <a:rPr lang="en-US" altLang="en-US" sz="2800" dirty="0">
                <a:latin typeface="Comic Sans MS" panose="030F0702030302020204" pitchFamily="66" charset="0"/>
              </a:rPr>
              <a:t>Vaccines given in a 3 series dose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dirty="0">
                <a:latin typeface="Comic Sans MS" panose="030F0702030302020204" pitchFamily="66" charset="0"/>
              </a:rPr>
              <a:t>Treatment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Courier New" panose="02070309020205020404" pitchFamily="49" charset="0"/>
              <a:buChar char="o"/>
              <a:defRPr/>
            </a:pPr>
            <a:r>
              <a:rPr lang="en-US" altLang="en-US" sz="2800" dirty="0">
                <a:latin typeface="Comic Sans MS" panose="030F0702030302020204" pitchFamily="66" charset="0"/>
              </a:rPr>
              <a:t>Cryotherapy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Courier New" panose="02070309020205020404" pitchFamily="49" charset="0"/>
              <a:buChar char="o"/>
              <a:defRPr/>
            </a:pPr>
            <a:r>
              <a:rPr lang="en-US" altLang="en-US" sz="2800" dirty="0">
                <a:latin typeface="Comic Sans MS" panose="030F0702030302020204" pitchFamily="66" charset="0"/>
              </a:rPr>
              <a:t>Electrocautery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3F61916-33D5-44BF-9EC5-D3CF94F9C7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206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3423"/>
    </mc:Choice>
    <mc:Fallback xmlns="">
      <p:transition advTm="33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9EF05-643D-B363-EAAF-888C9954B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Pediatric HIV/AIDS</a:t>
            </a:r>
            <a:endParaRPr lang="en-US" sz="4400" dirty="0">
              <a:latin typeface="Comic Sans MS" panose="030F0702030302020204" pitchFamily="66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2E8B5-E464-D3E8-95EB-3170962CB6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Tx/>
              <a:buNone/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Symptoms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Failure to thrive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Enlarged lymph glands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Chronic infections</a:t>
            </a:r>
          </a:p>
          <a:p>
            <a:pPr marL="731520" lvl="2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Sinusitis</a:t>
            </a:r>
          </a:p>
          <a:p>
            <a:pPr marL="731520" lvl="2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Pneumonia</a:t>
            </a:r>
          </a:p>
          <a:p>
            <a:pPr marL="731520" lvl="2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UTIs that don’t respond to treatment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CE2578-49D0-592C-9303-B423AAD5091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Diagnosis: ELISA, Western blot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endParaRPr lang="en-US" altLang="en-US" sz="3200" dirty="0">
              <a:latin typeface="Comic Sans MS" panose="030F0702030302020204" pitchFamily="66" charset="0"/>
            </a:endParaRP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Tx/>
              <a:buNone/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Medications</a:t>
            </a:r>
          </a:p>
          <a:p>
            <a:pPr lvl="1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sz="3200" dirty="0">
                <a:latin typeface="Comic Sans MS" panose="030F0702030302020204" pitchFamily="66" charset="0"/>
              </a:rPr>
              <a:t>AZT (ZDV) given during pregnancy significantly reduces transmission to baby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4FBD63D-9F2B-4E4F-BA16-C3EA656425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62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4141"/>
    </mc:Choice>
    <mc:Fallback xmlns="">
      <p:transition advTm="174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8BEAB-3972-8261-7EA9-524292CC3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Review of Terms</a:t>
            </a:r>
            <a:endParaRPr lang="en-US" sz="4400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81178-DB50-E163-E2D7-D66AFCC66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dirty="0">
                <a:latin typeface="Comic Sans MS" panose="030F0702030302020204" pitchFamily="66" charset="0"/>
              </a:rPr>
              <a:t>Pandemic—a worldwide high incidence of a communicable disease (e.g., H1N1 influenza, COVID 19)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dirty="0">
                <a:latin typeface="Comic Sans MS" panose="030F0702030302020204" pitchFamily="66" charset="0"/>
              </a:rPr>
              <a:t>Epidemic—sudden increase of disease in localized area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dirty="0">
                <a:latin typeface="Comic Sans MS" panose="030F0702030302020204" pitchFamily="66" charset="0"/>
              </a:rPr>
              <a:t>Endemic—an expected continuous incidence of disease in a localized area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dirty="0">
                <a:latin typeface="Comic Sans MS" panose="030F0702030302020204" pitchFamily="66" charset="0"/>
              </a:rPr>
              <a:t>Opportunistic infection—caused by organism normally present in the environment that the immune-suppressed person cannot fight</a:t>
            </a:r>
          </a:p>
          <a:p>
            <a:pPr marL="182880" indent="-18288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altLang="en-US" dirty="0">
                <a:latin typeface="Comic Sans MS" panose="030F0702030302020204" pitchFamily="66" charset="0"/>
              </a:rPr>
              <a:t>Health care–associated infection—an infection acquired after admission to a health care facility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FC02B60-7794-43B2-8D61-A0F21B53A1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5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3754"/>
    </mc:Choice>
    <mc:Fallback xmlns="">
      <p:transition advTm="43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9D4D-AE3C-2FF0-49CB-8B5FAF1C2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Rashes of the Skin</a:t>
            </a:r>
            <a:endParaRPr lang="en-US" sz="44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7ECBD-EDB4-F9BB-FF52-EF657EBED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" indent="-9144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Erythema</a:t>
            </a:r>
          </a:p>
          <a:p>
            <a:pPr marL="91440" indent="-9144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Macule</a:t>
            </a:r>
          </a:p>
          <a:p>
            <a:pPr marL="91440" indent="-9144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Papule</a:t>
            </a:r>
          </a:p>
          <a:p>
            <a:pPr marL="91440" indent="-9144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Vesicle</a:t>
            </a:r>
          </a:p>
          <a:p>
            <a:pPr marL="91440" indent="-9144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Pustule</a:t>
            </a:r>
          </a:p>
          <a:p>
            <a:pPr marL="91440" indent="-9144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Scab</a:t>
            </a:r>
          </a:p>
          <a:p>
            <a:pPr marL="91440" indent="-91440" eaLnBrk="1" fontAlgn="auto" hangingPunct="1"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Pathognomonic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EE1A8EC-64B4-4086-A952-1866EC1902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37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4063"/>
    </mc:Choice>
    <mc:Fallback xmlns="">
      <p:transition advTm="44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FFCFD-556A-01B7-CFA8-4C1609DD5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>Childhood Communicable Diseases</a:t>
            </a:r>
            <a:endParaRPr lang="en-US" sz="4400" b="1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5198E-B666-0DDB-5C62-97E521879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en-US" sz="4400" dirty="0">
                <a:latin typeface="Comic Sans MS" panose="030F0702030302020204" pitchFamily="66" charset="0"/>
              </a:rPr>
              <a:t>Vaccines have significantly reduced the rates of childhood diseases.</a:t>
            </a:r>
          </a:p>
          <a:p>
            <a:pPr eaLnBrk="1" hangingPunct="1">
              <a:buFontTx/>
              <a:buNone/>
            </a:pPr>
            <a:endParaRPr lang="en-US" altLang="en-US" sz="4400" dirty="0">
              <a:latin typeface="Comic Sans MS" panose="030F0702030302020204" pitchFamily="66" charset="0"/>
            </a:endParaRPr>
          </a:p>
          <a:p>
            <a:pPr algn="ctr" eaLnBrk="1" hangingPunct="1">
              <a:buFontTx/>
              <a:buNone/>
            </a:pPr>
            <a:r>
              <a:rPr lang="en-US" altLang="en-US" sz="4400" dirty="0">
                <a:latin typeface="Comic Sans MS" panose="030F0702030302020204" pitchFamily="66" charset="0"/>
              </a:rPr>
              <a:t>Health Promotion Box: </a:t>
            </a:r>
          </a:p>
          <a:p>
            <a:pPr algn="ctr" eaLnBrk="1" hangingPunct="1">
              <a:buFontTx/>
              <a:buNone/>
            </a:pPr>
            <a:r>
              <a:rPr lang="en-US" altLang="en-US" sz="4400" dirty="0">
                <a:latin typeface="Comic Sans MS" panose="030F0702030302020204" pitchFamily="66" charset="0"/>
              </a:rPr>
              <a:t>Communicable Disease of Childhood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350C4A5-A182-4999-9785-9E05101C33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07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6658"/>
    </mc:Choice>
    <mc:Fallback xmlns="">
      <p:transition advTm="36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7D2A9-175B-15BD-3675-485FE945E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413" y="177800"/>
            <a:ext cx="9472824" cy="1239837"/>
          </a:xfrm>
        </p:spPr>
        <p:txBody>
          <a:bodyPr anchor="b">
            <a:norm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Chickenpox (Varicella)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03C987B-E02E-8818-01DB-D42421718F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35496" y="1600200"/>
            <a:ext cx="4572000" cy="5080000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latin typeface="Comic Sans MS" panose="030F0702030302020204" pitchFamily="66" charset="0"/>
              </a:rPr>
              <a:t>Signs and Symptoms</a:t>
            </a:r>
          </a:p>
          <a:p>
            <a:pPr lvl="1"/>
            <a:r>
              <a:rPr lang="en-US" sz="1800" dirty="0">
                <a:latin typeface="Comic Sans MS" panose="030F0702030302020204" pitchFamily="66" charset="0"/>
              </a:rPr>
              <a:t>Mild fever</a:t>
            </a:r>
          </a:p>
          <a:p>
            <a:pPr lvl="1"/>
            <a:r>
              <a:rPr lang="en-US" sz="1800" dirty="0">
                <a:latin typeface="Comic Sans MS" panose="030F0702030302020204" pitchFamily="66" charset="0"/>
              </a:rPr>
              <a:t>Macules, papules, vesicles, pustules, and scabs.</a:t>
            </a:r>
          </a:p>
          <a:p>
            <a:pPr lvl="2"/>
            <a:r>
              <a:rPr lang="en-US" sz="1800" dirty="0">
                <a:latin typeface="Comic Sans MS" panose="030F0702030302020204" pitchFamily="66" charset="0"/>
              </a:rPr>
              <a:t>All stages present at the same time</a:t>
            </a:r>
          </a:p>
          <a:p>
            <a:r>
              <a:rPr lang="en-US" sz="1800" dirty="0">
                <a:latin typeface="Comic Sans MS" panose="030F0702030302020204" pitchFamily="66" charset="0"/>
              </a:rPr>
              <a:t>How long Contagious</a:t>
            </a:r>
          </a:p>
          <a:p>
            <a:pPr lvl="1"/>
            <a:r>
              <a:rPr lang="en-US" sz="1800" dirty="0">
                <a:latin typeface="Comic Sans MS" panose="030F0702030302020204" pitchFamily="66" charset="0"/>
              </a:rPr>
              <a:t>6 days after appearance of rash</a:t>
            </a:r>
          </a:p>
          <a:p>
            <a:pPr lvl="2"/>
            <a:r>
              <a:rPr lang="en-US" sz="1800" dirty="0">
                <a:latin typeface="Comic Sans MS" panose="030F0702030302020204" pitchFamily="66" charset="0"/>
              </a:rPr>
              <a:t>Excluded from daycare until lesions dry</a:t>
            </a:r>
          </a:p>
          <a:p>
            <a:r>
              <a:rPr lang="en-US" sz="1800" dirty="0">
                <a:latin typeface="Comic Sans MS" panose="030F0702030302020204" pitchFamily="66" charset="0"/>
              </a:rPr>
              <a:t>Prevention/Treatment/Nursing Interventions</a:t>
            </a:r>
          </a:p>
          <a:p>
            <a:pPr lvl="1"/>
            <a:r>
              <a:rPr lang="en-US" sz="1800" dirty="0">
                <a:latin typeface="Comic Sans MS" panose="030F0702030302020204" pitchFamily="66" charset="0"/>
              </a:rPr>
              <a:t>Varicella vaccine</a:t>
            </a:r>
          </a:p>
          <a:p>
            <a:pPr lvl="1"/>
            <a:r>
              <a:rPr lang="en-US" sz="1800" dirty="0">
                <a:latin typeface="Comic Sans MS" panose="030F0702030302020204" pitchFamily="66" charset="0"/>
              </a:rPr>
              <a:t>Airborne isolation precautions</a:t>
            </a:r>
          </a:p>
          <a:p>
            <a:pPr lvl="1"/>
            <a:r>
              <a:rPr lang="en-US" sz="1800" dirty="0">
                <a:latin typeface="Comic Sans MS" panose="030F0702030302020204" pitchFamily="66" charset="0"/>
              </a:rPr>
              <a:t>Acyclovir or Immune Globulin</a:t>
            </a:r>
          </a:p>
          <a:p>
            <a:pPr lvl="1"/>
            <a:r>
              <a:rPr lang="en-US" sz="1800" dirty="0">
                <a:latin typeface="Comic Sans MS" panose="030F0702030302020204" pitchFamily="66" charset="0"/>
              </a:rPr>
              <a:t>Trim fingernails</a:t>
            </a:r>
          </a:p>
          <a:p>
            <a:pPr lvl="1"/>
            <a:r>
              <a:rPr lang="en-US" sz="1800" dirty="0">
                <a:latin typeface="Comic Sans MS" panose="030F0702030302020204" pitchFamily="66" charset="0"/>
              </a:rPr>
              <a:t>Calamine lotion </a:t>
            </a:r>
          </a:p>
          <a:p>
            <a:pPr marL="365760" lvl="1" indent="0">
              <a:buNone/>
            </a:pPr>
            <a:endParaRPr lang="en-US" sz="1500" dirty="0"/>
          </a:p>
        </p:txBody>
      </p:sp>
      <p:pic>
        <p:nvPicPr>
          <p:cNvPr id="6" name="Picture 5" descr="CHICKEN POX NOTIFICATION We have been notified of a case of Chickenpox in  the school. Chickenpox (varicella) is a very contagious (catching) disease.  It... | By Tirau Primary School | Facebook">
            <a:extLst>
              <a:ext uri="{FF2B5EF4-FFF2-40B4-BE49-F238E27FC236}">
                <a16:creationId xmlns:a16="http://schemas.microsoft.com/office/drawing/2014/main" id="{0BCE0417-ABA2-FB15-6840-B7094670C4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6" r="7399" b="-1"/>
          <a:stretch/>
        </p:blipFill>
        <p:spPr bwMode="auto">
          <a:xfrm>
            <a:off x="6824328" y="1600200"/>
            <a:ext cx="4572000" cy="4572000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CE3C3A4-F346-41B0-B816-A135F71F0D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80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7013"/>
    </mc:Choice>
    <mc:Fallback xmlns="">
      <p:transition advTm="107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677B2-4A91-EC81-52C2-4A0C679C5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C4111-D52A-3C41-6B9C-65F56F7A9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413" y="177800"/>
            <a:ext cx="9472824" cy="1239837"/>
          </a:xfrm>
        </p:spPr>
        <p:txBody>
          <a:bodyPr anchor="b">
            <a:normAutofit/>
          </a:bodyPr>
          <a:lstStyle/>
          <a:p>
            <a:r>
              <a:rPr lang="en-US" sz="4400" b="1" dirty="0">
                <a:latin typeface="Comic Sans MS" panose="030F0702030302020204" pitchFamily="66" charset="0"/>
              </a:rPr>
              <a:t>Measles (Rubeola)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C39E8E-D0D1-34C0-C619-6B066FF29E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35496" y="1600200"/>
            <a:ext cx="4572000" cy="5257800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Comic Sans MS" panose="030F0702030302020204" pitchFamily="66" charset="0"/>
              </a:rPr>
              <a:t>Signs and Symptoms</a:t>
            </a:r>
          </a:p>
          <a:p>
            <a:pPr lvl="1"/>
            <a:r>
              <a:rPr lang="en-US" sz="2000" dirty="0">
                <a:latin typeface="Comic Sans MS" panose="030F0702030302020204" pitchFamily="66" charset="0"/>
              </a:rPr>
              <a:t>Fever, cough, and conjunctivitis</a:t>
            </a:r>
          </a:p>
          <a:p>
            <a:pPr lvl="1"/>
            <a:r>
              <a:rPr lang="en-US" sz="2000" dirty="0" err="1">
                <a:latin typeface="Comic Sans MS" panose="030F0702030302020204" pitchFamily="66" charset="0"/>
              </a:rPr>
              <a:t>Koplik</a:t>
            </a:r>
            <a:r>
              <a:rPr lang="en-US" sz="2000" dirty="0">
                <a:latin typeface="Comic Sans MS" panose="030F0702030302020204" pitchFamily="66" charset="0"/>
              </a:rPr>
              <a:t> spots</a:t>
            </a:r>
          </a:p>
          <a:p>
            <a:pPr lvl="1"/>
            <a:r>
              <a:rPr lang="en-US" sz="2000" dirty="0">
                <a:latin typeface="Comic Sans MS" panose="030F0702030302020204" pitchFamily="66" charset="0"/>
              </a:rPr>
              <a:t>Maculopapular rash then erupts</a:t>
            </a:r>
          </a:p>
          <a:p>
            <a:r>
              <a:rPr lang="en-US" sz="2000" dirty="0">
                <a:latin typeface="Comic Sans MS" panose="030F0702030302020204" pitchFamily="66" charset="0"/>
              </a:rPr>
              <a:t>How long Contagious</a:t>
            </a:r>
          </a:p>
          <a:p>
            <a:pPr lvl="1"/>
            <a:r>
              <a:rPr lang="en-US" sz="2000" dirty="0">
                <a:latin typeface="Comic Sans MS" panose="030F0702030302020204" pitchFamily="66" charset="0"/>
              </a:rPr>
              <a:t>From 4 days before to 5 days after rash appears</a:t>
            </a:r>
          </a:p>
          <a:p>
            <a:r>
              <a:rPr lang="en-US" sz="2000" dirty="0">
                <a:latin typeface="Comic Sans MS" panose="030F0702030302020204" pitchFamily="66" charset="0"/>
              </a:rPr>
              <a:t>Prevention/Treatment/Nursing Interventions</a:t>
            </a:r>
          </a:p>
          <a:p>
            <a:pPr lvl="1"/>
            <a:r>
              <a:rPr lang="en-US" sz="2000" dirty="0">
                <a:latin typeface="Comic Sans MS" panose="030F0702030302020204" pitchFamily="66" charset="0"/>
              </a:rPr>
              <a:t>MMR vaccine</a:t>
            </a:r>
          </a:p>
          <a:p>
            <a:pPr lvl="1"/>
            <a:r>
              <a:rPr lang="en-US" sz="2000" dirty="0">
                <a:latin typeface="Comic Sans MS" panose="030F0702030302020204" pitchFamily="66" charset="0"/>
              </a:rPr>
              <a:t>Airborne isolation precautions</a:t>
            </a:r>
          </a:p>
          <a:p>
            <a:pPr lvl="1"/>
            <a:r>
              <a:rPr lang="en-US" sz="2000" dirty="0">
                <a:latin typeface="Comic Sans MS" panose="030F0702030302020204" pitchFamily="66" charset="0"/>
              </a:rPr>
              <a:t>Quiet activities</a:t>
            </a:r>
          </a:p>
          <a:p>
            <a:pPr lvl="1"/>
            <a:r>
              <a:rPr lang="en-US" sz="2000" dirty="0">
                <a:latin typeface="Comic Sans MS" panose="030F0702030302020204" pitchFamily="66" charset="0"/>
              </a:rPr>
              <a:t>Symptomatic care</a:t>
            </a:r>
          </a:p>
        </p:txBody>
      </p:sp>
      <p:pic>
        <p:nvPicPr>
          <p:cNvPr id="2050" name="Picture 2" descr="&lt;Rubeola&gt;">
            <a:extLst>
              <a:ext uri="{FF2B5EF4-FFF2-40B4-BE49-F238E27FC236}">
                <a16:creationId xmlns:a16="http://schemas.microsoft.com/office/drawing/2014/main" id="{6CE06F04-72DC-BFF4-9F51-4D6F9BA82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24328" y="2268855"/>
            <a:ext cx="4572000" cy="323469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4EFA285-0036-4C83-A18B-5B842D49F6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161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9971"/>
    </mc:Choice>
    <mc:Fallback xmlns="">
      <p:transition advTm="69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33016A-DF11-9FC0-641D-2C17479D2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413" y="177800"/>
            <a:ext cx="9472824" cy="1239837"/>
          </a:xfrm>
        </p:spPr>
        <p:txBody>
          <a:bodyPr anchor="b"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Fifth Disease</a:t>
            </a:r>
            <a:br>
              <a:rPr lang="en-US" altLang="en-US" b="1" dirty="0"/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442396-ED1C-E653-A412-4369624B10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35496" y="1417636"/>
            <a:ext cx="4572000" cy="54403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en-US" sz="2200" b="1" dirty="0">
                <a:latin typeface="Comic Sans MS" panose="030F0702030302020204" pitchFamily="66" charset="0"/>
              </a:rPr>
              <a:t>Signs and Symptoms</a:t>
            </a:r>
          </a:p>
          <a:p>
            <a:r>
              <a:rPr lang="en-US" altLang="en-US" sz="2200" dirty="0">
                <a:latin typeface="Comic Sans MS" panose="030F0702030302020204" pitchFamily="66" charset="0"/>
              </a:rPr>
              <a:t>Slapped cheek</a:t>
            </a:r>
          </a:p>
          <a:p>
            <a:r>
              <a:rPr lang="en-US" altLang="en-US" sz="2200" dirty="0">
                <a:latin typeface="Comic Sans MS" panose="030F0702030302020204" pitchFamily="66" charset="0"/>
              </a:rPr>
              <a:t>Generalized rash subsides, and reappears if irritated by sun or heat</a:t>
            </a:r>
          </a:p>
          <a:p>
            <a:pPr marL="0" indent="0">
              <a:buNone/>
            </a:pPr>
            <a:r>
              <a:rPr lang="en-US" altLang="en-US" sz="2200" b="1" dirty="0">
                <a:latin typeface="Comic Sans MS" panose="030F0702030302020204" pitchFamily="66" charset="0"/>
              </a:rPr>
              <a:t>How long Contagious</a:t>
            </a:r>
          </a:p>
          <a:p>
            <a:r>
              <a:rPr lang="en-US" altLang="en-US" sz="2200" dirty="0">
                <a:latin typeface="Comic Sans MS" panose="030F0702030302020204" pitchFamily="66" charset="0"/>
              </a:rPr>
              <a:t>4-14 days before the rash appears </a:t>
            </a:r>
          </a:p>
          <a:p>
            <a:r>
              <a:rPr lang="en-US" altLang="en-US" sz="2200" dirty="0">
                <a:latin typeface="Comic Sans MS" panose="030F0702030302020204" pitchFamily="66" charset="0"/>
              </a:rPr>
              <a:t>No longer contagious when rash is present</a:t>
            </a:r>
          </a:p>
          <a:p>
            <a:pPr marL="0" indent="0">
              <a:buNone/>
            </a:pPr>
            <a:r>
              <a:rPr lang="en-US" altLang="en-US" sz="2200" b="1" dirty="0">
                <a:latin typeface="Comic Sans MS" panose="030F0702030302020204" pitchFamily="66" charset="0"/>
              </a:rPr>
              <a:t>Prevention/Treatment/Nursing Interventions</a:t>
            </a:r>
          </a:p>
          <a:p>
            <a:r>
              <a:rPr lang="en-US" altLang="en-US" sz="2200" dirty="0">
                <a:latin typeface="Comic Sans MS" panose="030F0702030302020204" pitchFamily="66" charset="0"/>
              </a:rPr>
              <a:t>Standard precautions</a:t>
            </a:r>
          </a:p>
          <a:p>
            <a:r>
              <a:rPr lang="en-US" altLang="en-US" sz="2200" dirty="0">
                <a:latin typeface="Comic Sans MS" panose="030F0702030302020204" pitchFamily="66" charset="0"/>
              </a:rPr>
              <a:t>Oatmeal baths for itching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7" name="Picture 4" descr="Fifth Disease in Babies and Kids – Happiest Baby">
            <a:extLst>
              <a:ext uri="{FF2B5EF4-FFF2-40B4-BE49-F238E27FC236}">
                <a16:creationId xmlns:a16="http://schemas.microsoft.com/office/drawing/2014/main" id="{CD11D913-0712-9A38-A0A7-142F86F7AE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00"/>
          <a:stretch/>
        </p:blipFill>
        <p:spPr bwMode="auto">
          <a:xfrm>
            <a:off x="6824328" y="1600200"/>
            <a:ext cx="4572000" cy="4572000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73A5257-8B6E-4BCF-9305-7A5CD8E79D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38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9155"/>
    </mc:Choice>
    <mc:Fallback xmlns="">
      <p:transition advTm="49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9867FD1-27E3-746E-6C27-38D754F5B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413" y="177800"/>
            <a:ext cx="9472824" cy="1239837"/>
          </a:xfrm>
        </p:spPr>
        <p:txBody>
          <a:bodyPr anchor="b">
            <a:normAutofit/>
          </a:bodyPr>
          <a:lstStyle/>
          <a:p>
            <a:r>
              <a:rPr lang="en-US" altLang="en-US" sz="4400" b="1" dirty="0">
                <a:latin typeface="Comic Sans MS" panose="030F0702030302020204" pitchFamily="66" charset="0"/>
              </a:rPr>
              <a:t>Whooping Cough (Pertussis)</a:t>
            </a:r>
            <a:br>
              <a:rPr lang="en-US" altLang="en-US" b="1" dirty="0"/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B17282-39C5-4305-A2C5-7358CD847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35496" y="1066800"/>
            <a:ext cx="4572000" cy="5613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1600" b="1" dirty="0">
                <a:latin typeface="Comic Sans MS" panose="030F0702030302020204" pitchFamily="66" charset="0"/>
              </a:rPr>
              <a:t>Signs and Symptoms</a:t>
            </a:r>
          </a:p>
          <a:p>
            <a:r>
              <a:rPr lang="en-US" altLang="en-US" sz="1600" dirty="0">
                <a:latin typeface="Comic Sans MS" panose="030F0702030302020204" pitchFamily="66" charset="0"/>
              </a:rPr>
              <a:t>Fever, cold, cough</a:t>
            </a:r>
          </a:p>
          <a:p>
            <a:r>
              <a:rPr lang="en-US" altLang="en-US" sz="1600" dirty="0">
                <a:latin typeface="Comic Sans MS" panose="030F0702030302020204" pitchFamily="66" charset="0"/>
              </a:rPr>
              <a:t>Spells of coughing accompanied by a noisy gasp for air that creates a “whoop”</a:t>
            </a:r>
          </a:p>
          <a:p>
            <a:pPr marL="0" indent="0">
              <a:buNone/>
            </a:pPr>
            <a:r>
              <a:rPr lang="en-US" altLang="en-US" sz="1600" b="1" dirty="0">
                <a:latin typeface="Comic Sans MS" panose="030F0702030302020204" pitchFamily="66" charset="0"/>
              </a:rPr>
              <a:t>How long Contagious</a:t>
            </a:r>
          </a:p>
          <a:p>
            <a:r>
              <a:rPr lang="en-US" altLang="en-US" sz="1600" dirty="0">
                <a:latin typeface="Comic Sans MS" panose="030F0702030302020204" pitchFamily="66" charset="0"/>
              </a:rPr>
              <a:t>Several weeks</a:t>
            </a:r>
          </a:p>
          <a:p>
            <a:pPr lvl="1"/>
            <a:r>
              <a:rPr lang="en-US" altLang="en-US" sz="1600" dirty="0">
                <a:latin typeface="Comic Sans MS" panose="030F0702030302020204" pitchFamily="66" charset="0"/>
              </a:rPr>
              <a:t>Excluded from daycare for 5 days after antimicrobial treatment is completed</a:t>
            </a:r>
          </a:p>
          <a:p>
            <a:pPr marL="0" indent="0">
              <a:buNone/>
            </a:pPr>
            <a:r>
              <a:rPr lang="en-US" altLang="en-US" sz="1600" b="1" dirty="0">
                <a:latin typeface="Comic Sans MS" panose="030F0702030302020204" pitchFamily="66" charset="0"/>
              </a:rPr>
              <a:t>Prevention/Treatment/Nursing Interventions</a:t>
            </a:r>
          </a:p>
          <a:p>
            <a:r>
              <a:rPr lang="en-US" altLang="en-US" sz="1600" dirty="0">
                <a:latin typeface="Comic Sans MS" panose="030F0702030302020204" pitchFamily="66" charset="0"/>
              </a:rPr>
              <a:t>DTaP Vaccine</a:t>
            </a:r>
          </a:p>
          <a:p>
            <a:r>
              <a:rPr lang="en-US" altLang="en-US" sz="1600" dirty="0">
                <a:latin typeface="Comic Sans MS" panose="030F0702030302020204" pitchFamily="66" charset="0"/>
              </a:rPr>
              <a:t>Erythromycin</a:t>
            </a:r>
          </a:p>
          <a:p>
            <a:r>
              <a:rPr lang="en-US" altLang="en-US" sz="1600" dirty="0">
                <a:latin typeface="Comic Sans MS" panose="030F0702030302020204" pitchFamily="66" charset="0"/>
              </a:rPr>
              <a:t>Droplet precautions for 5 days after antibiotics</a:t>
            </a:r>
          </a:p>
          <a:p>
            <a:r>
              <a:rPr lang="en-US" altLang="en-US" sz="1600" dirty="0">
                <a:latin typeface="Comic Sans MS" panose="030F0702030302020204" pitchFamily="66" charset="0"/>
              </a:rPr>
              <a:t>Bedrest and cool mist tent</a:t>
            </a:r>
          </a:p>
          <a:p>
            <a:r>
              <a:rPr lang="en-US" altLang="en-US" sz="1600" dirty="0">
                <a:latin typeface="Comic Sans MS" panose="030F0702030302020204" pitchFamily="66" charset="0"/>
              </a:rPr>
              <a:t>Observe for airway obstruction and O2 saturation</a:t>
            </a:r>
            <a:endParaRPr lang="en-US" altLang="en-US" sz="1600" b="1" dirty="0">
              <a:latin typeface="Comic Sans MS" panose="030F0702030302020204" pitchFamily="66" charset="0"/>
            </a:endParaRPr>
          </a:p>
        </p:txBody>
      </p:sp>
      <p:pic>
        <p:nvPicPr>
          <p:cNvPr id="7" name="Picture 4" descr="Whooping Cough (Pertussis): 10 Things You Need to Know - Nemours Blog">
            <a:extLst>
              <a:ext uri="{FF2B5EF4-FFF2-40B4-BE49-F238E27FC236}">
                <a16:creationId xmlns:a16="http://schemas.microsoft.com/office/drawing/2014/main" id="{A0ACE2EA-457B-5706-5B18-B77D84BE32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24" r="127" b="2"/>
          <a:stretch/>
        </p:blipFill>
        <p:spPr bwMode="auto">
          <a:xfrm>
            <a:off x="6824328" y="1600200"/>
            <a:ext cx="4572000" cy="4572000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C097C8D-6F94-4142-B0CE-B4B441AB33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51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891"/>
    </mc:Choice>
    <mc:Fallback xmlns="">
      <p:transition advTm="60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harmacy design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tx2">
              <a:lumMod val="20000"/>
              <a:lumOff val="80000"/>
            </a:schemeClr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harmacy design slides.potx" id="{BDD4D5A3-0C20-4887-95F2-BFAB47634035}" vid="{397845B7-7EB0-4CC3-ABEB-6754AD0875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Pharmacy design slides</Template>
  <TotalTime>579</TotalTime>
  <Words>1029</Words>
  <Application>Microsoft Office PowerPoint</Application>
  <PresentationFormat>Custom</PresentationFormat>
  <Paragraphs>272</Paragraphs>
  <Slides>23</Slides>
  <Notes>23</Notes>
  <HiddenSlides>0</HiddenSlides>
  <MMClips>23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Comic Sans MS</vt:lpstr>
      <vt:lpstr>Courier New</vt:lpstr>
      <vt:lpstr>Euphemia</vt:lpstr>
      <vt:lpstr>Franklin Gothic Book</vt:lpstr>
      <vt:lpstr>Times New Roman</vt:lpstr>
      <vt:lpstr>Pharmacy design template</vt:lpstr>
      <vt:lpstr>The Child with a Communicable Disease</vt:lpstr>
      <vt:lpstr>Review of Terms</vt:lpstr>
      <vt:lpstr>Review of Terms</vt:lpstr>
      <vt:lpstr>Rashes of the Skin</vt:lpstr>
      <vt:lpstr>Childhood Communicable Diseases</vt:lpstr>
      <vt:lpstr>Chickenpox (Varicella)</vt:lpstr>
      <vt:lpstr>Measles (Rubeola)</vt:lpstr>
      <vt:lpstr>Fifth Disease </vt:lpstr>
      <vt:lpstr>Whooping Cough (Pertussis) </vt:lpstr>
      <vt:lpstr>Hepatitis B </vt:lpstr>
      <vt:lpstr>Lyme Disease </vt:lpstr>
      <vt:lpstr>Tuberculosis </vt:lpstr>
      <vt:lpstr>Scarlet Fever </vt:lpstr>
      <vt:lpstr>Pediatric Immunization Schedule</vt:lpstr>
      <vt:lpstr>Types of Immunity</vt:lpstr>
      <vt:lpstr>Worldwide Immunization Programs</vt:lpstr>
      <vt:lpstr>Vaccines</vt:lpstr>
      <vt:lpstr>Allergies and Toxicities</vt:lpstr>
      <vt:lpstr>Contraindications</vt:lpstr>
      <vt:lpstr>Bioterrorism</vt:lpstr>
      <vt:lpstr>Sexually Transmitted Infections</vt:lpstr>
      <vt:lpstr>HPV</vt:lpstr>
      <vt:lpstr>Pediatric HIV/AIDS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Child with a Communicable Disease</dc:title>
  <dc:creator>Niomi Quinteros</dc:creator>
  <cp:lastModifiedBy>Niomi Quinteros</cp:lastModifiedBy>
  <cp:revision>21</cp:revision>
  <cp:lastPrinted>2023-12-06T17:52:51Z</cp:lastPrinted>
  <dcterms:created xsi:type="dcterms:W3CDTF">2022-11-03T04:24:09Z</dcterms:created>
  <dcterms:modified xsi:type="dcterms:W3CDTF">2025-01-03T18:28:41Z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